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38" autoAdjust="0"/>
  </p:normalViewPr>
  <p:slideViewPr>
    <p:cSldViewPr>
      <p:cViewPr varScale="1">
        <p:scale>
          <a:sx n="75" d="100"/>
          <a:sy n="75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5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solidFill>
                  <a:srgbClr val="0070C0"/>
                </a:solidFill>
              </a:rPr>
              <a:t>Підготовка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uk-UA" sz="2000" dirty="0" smtClean="0">
                <a:solidFill>
                  <a:srgbClr val="0070C0"/>
                </a:solidFill>
              </a:rPr>
              <a:t>регіональної </a:t>
            </a:r>
            <a:r>
              <a:rPr lang="ru-RU" sz="2000" dirty="0" err="1" smtClean="0">
                <a:solidFill>
                  <a:srgbClr val="0070C0"/>
                </a:solidFill>
              </a:rPr>
              <a:t>програми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з</a:t>
            </a:r>
            <a:r>
              <a:rPr lang="ru-RU" sz="2000" dirty="0" smtClean="0">
                <a:solidFill>
                  <a:srgbClr val="0070C0"/>
                </a:solidFill>
              </a:rPr>
              <a:t> ВІЛ/</a:t>
            </a:r>
            <a:r>
              <a:rPr lang="ru-RU" sz="2000" dirty="0" err="1" smtClean="0">
                <a:solidFill>
                  <a:srgbClr val="0070C0"/>
                </a:solidFill>
              </a:rPr>
              <a:t>СНІДу</a:t>
            </a:r>
            <a:r>
              <a:rPr lang="ru-RU" sz="2000" dirty="0" smtClean="0">
                <a:solidFill>
                  <a:srgbClr val="0070C0"/>
                </a:solidFill>
              </a:rPr>
              <a:t> та </a:t>
            </a:r>
            <a:r>
              <a:rPr lang="ru-RU" sz="2000" dirty="0" err="1" smtClean="0">
                <a:solidFill>
                  <a:srgbClr val="0070C0"/>
                </a:solidFill>
              </a:rPr>
              <a:t>планів</a:t>
            </a:r>
            <a:r>
              <a:rPr lang="ru-RU" sz="2000" dirty="0" smtClean="0">
                <a:solidFill>
                  <a:srgbClr val="0070C0"/>
                </a:solidFill>
              </a:rPr>
              <a:t>   по  </a:t>
            </a:r>
            <a:r>
              <a:rPr lang="ru-RU" sz="2000" dirty="0" err="1" smtClean="0">
                <a:solidFill>
                  <a:srgbClr val="0070C0"/>
                </a:solidFill>
              </a:rPr>
              <a:t>установах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ДПтС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України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600" dirty="0" smtClean="0">
                <a:solidFill>
                  <a:srgbClr val="0070C0"/>
                </a:solidFill>
              </a:rPr>
              <a:t>Кожан Н.Є</a:t>
            </a:r>
            <a:r>
              <a:rPr lang="uk-UA" sz="1600" dirty="0" smtClean="0">
                <a:solidFill>
                  <a:srgbClr val="0070C0"/>
                </a:solidFill>
              </a:rPr>
              <a:t>.,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к.м.н., </a:t>
            </a:r>
            <a:r>
              <a:rPr lang="ru-RU" sz="1600" dirty="0" err="1" smtClean="0">
                <a:solidFill>
                  <a:srgbClr val="0070C0"/>
                </a:solidFill>
              </a:rPr>
              <a:t>Заслужений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лікар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України</a:t>
            </a:r>
            <a:r>
              <a:rPr lang="ru-RU" sz="1600" dirty="0" smtClean="0">
                <a:solidFill>
                  <a:srgbClr val="0070C0"/>
                </a:solidFill>
              </a:rPr>
              <a:t>,</a:t>
            </a:r>
            <a:r>
              <a:rPr lang="uk-UA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uk-UA" sz="1600" dirty="0" smtClean="0">
                <a:solidFill>
                  <a:srgbClr val="0070C0"/>
                </a:solidFill>
              </a:rPr>
              <a:t>консультант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UNODC</a:t>
            </a:r>
            <a:r>
              <a:rPr lang="uk-UA" sz="16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1916832"/>
            <a:ext cx="6995120" cy="4090459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   1. №з/п</a:t>
            </a:r>
          </a:p>
          <a:p>
            <a:pPr marL="452628" indent="-342900"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   2. Завдання</a:t>
            </a:r>
          </a:p>
          <a:p>
            <a:pPr marL="452628" indent="-342900"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   3. Заходи</a:t>
            </a:r>
          </a:p>
          <a:p>
            <a:pPr marL="452628" indent="-342900"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   4. Індикатори (по роках)</a:t>
            </a:r>
          </a:p>
          <a:p>
            <a:pPr marL="452628" indent="-342900"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   5. Виконавці</a:t>
            </a:r>
          </a:p>
          <a:p>
            <a:pPr marL="452628" indent="-342900"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   6. Терміни виконання</a:t>
            </a:r>
          </a:p>
          <a:p>
            <a:pPr marL="452628" indent="-342900"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   7. Джерела фінансування (по роках)</a:t>
            </a:r>
          </a:p>
          <a:p>
            <a:pPr marL="452628" indent="-342900">
              <a:buAutoNum type="arabicPeriod"/>
            </a:pP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                              </a:t>
            </a:r>
            <a:r>
              <a:rPr lang="uk-UA" sz="1800" dirty="0" smtClean="0">
                <a:solidFill>
                  <a:srgbClr val="0070C0"/>
                </a:solidFill>
              </a:rPr>
              <a:t>Завдання та заходи програми 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1600" dirty="0" smtClean="0">
                <a:solidFill>
                  <a:srgbClr val="0070C0"/>
                </a:solidFill>
              </a:rPr>
              <a:t>1. Загальнодержавна цільова соціальна програма протидії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 на 2014-2018 рр. </a:t>
            </a:r>
          </a:p>
          <a:p>
            <a:pPr>
              <a:buNone/>
            </a:pPr>
            <a:endParaRPr lang="uk-UA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2. Відомча цільова соціальна програма протидії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 на 2014-2018 рр. </a:t>
            </a:r>
          </a:p>
          <a:p>
            <a:pPr>
              <a:buNone/>
            </a:pPr>
            <a:endParaRPr lang="uk-UA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3. Регіональна програма з протидії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uk-UA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70C0"/>
                </a:solidFill>
              </a:rPr>
              <a:t>  4.  План з протидії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 (СІЗО, УВП, ВК)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   </a:t>
            </a:r>
            <a:r>
              <a:rPr lang="uk-UA" sz="1800" dirty="0" smtClean="0">
                <a:solidFill>
                  <a:srgbClr val="0070C0"/>
                </a:solidFill>
              </a:rPr>
              <a:t>Засади щодо підготовки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rgbClr val="0070C0"/>
                </a:solidFill>
              </a:rPr>
              <a:t>• програми </a:t>
            </a:r>
            <a:r>
              <a:rPr lang="uk-UA" sz="1700" dirty="0" smtClean="0">
                <a:solidFill>
                  <a:srgbClr val="0070C0"/>
                </a:solidFill>
              </a:rPr>
              <a:t>інформації, освіти та комунікації;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• програма поширення презервативів;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• запобігання сексуального насильства;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• лікування </a:t>
            </a:r>
            <a:r>
              <a:rPr lang="uk-UA" sz="1700" dirty="0" err="1" smtClean="0">
                <a:solidFill>
                  <a:srgbClr val="0070C0"/>
                </a:solidFill>
              </a:rPr>
              <a:t>наркозалежності</a:t>
            </a:r>
            <a:r>
              <a:rPr lang="uk-UA" sz="1700" dirty="0" smtClean="0">
                <a:solidFill>
                  <a:srgbClr val="0070C0"/>
                </a:solidFill>
              </a:rPr>
              <a:t>, в тому числі, і за допомогою </a:t>
            </a:r>
            <a:r>
              <a:rPr lang="uk-UA" sz="1700" dirty="0" err="1" smtClean="0">
                <a:solidFill>
                  <a:srgbClr val="0070C0"/>
                </a:solidFill>
              </a:rPr>
              <a:t>опіоїдної</a:t>
            </a:r>
            <a:r>
              <a:rPr lang="uk-UA" sz="1700" dirty="0" smtClean="0">
                <a:solidFill>
                  <a:srgbClr val="0070C0"/>
                </a:solidFill>
              </a:rPr>
              <a:t> замісної терапії;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• програми обміну голок і шприців;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• запобігання передачі інфекції під час медичних або стоматологічних процедур;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• запобігання передачі інфекції під час нанесення татуювань, </a:t>
            </a:r>
            <a:r>
              <a:rPr lang="uk-UA" sz="1700" dirty="0" err="1" smtClean="0">
                <a:solidFill>
                  <a:srgbClr val="0070C0"/>
                </a:solidFill>
              </a:rPr>
              <a:t>пірсингу</a:t>
            </a:r>
            <a:r>
              <a:rPr lang="uk-UA" sz="1700" dirty="0" smtClean="0">
                <a:solidFill>
                  <a:srgbClr val="0070C0"/>
                </a:solidFill>
              </a:rPr>
              <a:t> та інших способів пошкодження шкіри;</a:t>
            </a:r>
            <a:endParaRPr lang="ru-RU" sz="17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600" dirty="0" smtClean="0"/>
              <a:t>             </a:t>
            </a:r>
            <a:r>
              <a:rPr lang="uk-UA" sz="1800" dirty="0" smtClean="0">
                <a:solidFill>
                  <a:srgbClr val="0070C0"/>
                </a:solidFill>
              </a:rPr>
              <a:t>Пакет послуг щодо протидії  ВІЛ-інфекції/</a:t>
            </a:r>
            <a:r>
              <a:rPr lang="uk-UA" sz="1800" dirty="0" err="1" smtClean="0">
                <a:solidFill>
                  <a:srgbClr val="0070C0"/>
                </a:solidFill>
              </a:rPr>
              <a:t>СНІДу</a:t>
            </a:r>
            <a:r>
              <a:rPr lang="uk-UA" sz="1800" dirty="0" smtClean="0">
                <a:solidFill>
                  <a:srgbClr val="0070C0"/>
                </a:solidFill>
              </a:rPr>
              <a:t/>
            </a:r>
            <a:br>
              <a:rPr lang="uk-UA" sz="1800" dirty="0" smtClean="0">
                <a:solidFill>
                  <a:srgbClr val="0070C0"/>
                </a:solidFill>
              </a:rPr>
            </a:br>
            <a:r>
              <a:rPr lang="uk-UA" sz="1800" dirty="0" smtClean="0">
                <a:solidFill>
                  <a:srgbClr val="0070C0"/>
                </a:solidFill>
              </a:rPr>
              <a:t>(УНП ООН, Міжнародна організація праці, </a:t>
            </a:r>
            <a:r>
              <a:rPr lang="en-US" sz="1800" dirty="0" smtClean="0">
                <a:solidFill>
                  <a:srgbClr val="0070C0"/>
                </a:solidFill>
              </a:rPr>
              <a:t>UNAIDS</a:t>
            </a:r>
            <a:r>
              <a:rPr lang="uk-UA" sz="1800" dirty="0" smtClean="0">
                <a:solidFill>
                  <a:srgbClr val="0070C0"/>
                </a:solidFill>
              </a:rPr>
              <a:t>, Об</a:t>
            </a:r>
            <a:r>
              <a:rPr lang="en-US" sz="1800" dirty="0" smtClean="0">
                <a:solidFill>
                  <a:srgbClr val="0070C0"/>
                </a:solidFill>
              </a:rPr>
              <a:t>’</a:t>
            </a:r>
            <a:r>
              <a:rPr lang="uk-UA" sz="1800" dirty="0" err="1" smtClean="0">
                <a:solidFill>
                  <a:srgbClr val="0070C0"/>
                </a:solidFill>
              </a:rPr>
              <a:t>єднана</a:t>
            </a:r>
            <a:r>
              <a:rPr lang="uk-UA" sz="1800" dirty="0" smtClean="0">
                <a:solidFill>
                  <a:srgbClr val="0070C0"/>
                </a:solidFill>
              </a:rPr>
              <a:t>  програма ООН)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rgbClr val="0070C0"/>
                </a:solidFill>
              </a:rPr>
              <a:t>• </a:t>
            </a:r>
            <a:r>
              <a:rPr lang="uk-UA" sz="1600" dirty="0" err="1" smtClean="0">
                <a:solidFill>
                  <a:srgbClr val="0070C0"/>
                </a:solidFill>
              </a:rPr>
              <a:t>постконтактна</a:t>
            </a:r>
            <a:r>
              <a:rPr lang="uk-UA" sz="1600" dirty="0" smtClean="0">
                <a:solidFill>
                  <a:srgbClr val="0070C0"/>
                </a:solidFill>
              </a:rPr>
              <a:t> профілактика;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• тестування та консультування щодо ВІЛ;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• лікування, догляд та підтримка у зв'язку з ВІЛ;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• профілактика, діагностика та лікування туберкульозу;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• запобігання передачі ВІЛ від матері до дитини;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• профілактика та лікування інфекцій, що передаються статевим шляхом;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• вакцинація, діагностика та лікування вірусних гепатитів;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• захист персоналу від професійних захворювань.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                      </a:t>
            </a:r>
            <a:r>
              <a:rPr lang="ru-RU" sz="1800" dirty="0" err="1" smtClean="0">
                <a:solidFill>
                  <a:srgbClr val="0070C0"/>
                </a:solidFill>
              </a:rPr>
              <a:t>Продовження</a:t>
            </a:r>
            <a:r>
              <a:rPr lang="ru-RU" sz="1800" dirty="0" smtClean="0">
                <a:solidFill>
                  <a:srgbClr val="0070C0"/>
                </a:solidFill>
              </a:rPr>
              <a:t> слайду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rgbClr val="0070C0"/>
                </a:solidFill>
              </a:rPr>
              <a:t> 90% осіб, які тестувалися на наявність ВІЛ  повинні знати результати тесту;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   90% ВІЛ-інфікованих, які знають свій статус повинні отримувати </a:t>
            </a:r>
            <a:r>
              <a:rPr lang="uk-UA" sz="1600" dirty="0" err="1" smtClean="0">
                <a:solidFill>
                  <a:srgbClr val="0070C0"/>
                </a:solidFill>
              </a:rPr>
              <a:t>антиретровірусну</a:t>
            </a:r>
            <a:r>
              <a:rPr lang="uk-UA" sz="1600" dirty="0" smtClean="0">
                <a:solidFill>
                  <a:srgbClr val="0070C0"/>
                </a:solidFill>
              </a:rPr>
              <a:t> терапію;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   90% осіб, які отримують </a:t>
            </a:r>
            <a:r>
              <a:rPr lang="uk-UA" sz="1600" dirty="0" err="1" smtClean="0">
                <a:solidFill>
                  <a:srgbClr val="0070C0"/>
                </a:solidFill>
              </a:rPr>
              <a:t>антиретровірусну</a:t>
            </a:r>
            <a:r>
              <a:rPr lang="uk-UA" sz="1600" dirty="0" smtClean="0">
                <a:solidFill>
                  <a:srgbClr val="0070C0"/>
                </a:solidFill>
              </a:rPr>
              <a:t> терапію мати стійку вірусну </a:t>
            </a:r>
            <a:r>
              <a:rPr lang="uk-UA" sz="1600" dirty="0" err="1" smtClean="0">
                <a:solidFill>
                  <a:srgbClr val="0070C0"/>
                </a:solidFill>
              </a:rPr>
              <a:t>супресію</a:t>
            </a:r>
            <a:r>
              <a:rPr lang="uk-UA" sz="1600" dirty="0" smtClean="0">
                <a:solidFill>
                  <a:srgbClr val="0070C0"/>
                </a:solidFill>
              </a:rPr>
              <a:t>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                     </a:t>
            </a:r>
            <a:r>
              <a:rPr lang="ru-RU" sz="1800" dirty="0" err="1" smtClean="0">
                <a:solidFill>
                  <a:srgbClr val="0070C0"/>
                </a:solidFill>
              </a:rPr>
              <a:t>Індикатори</a:t>
            </a:r>
            <a:r>
              <a:rPr lang="ru-RU" sz="1800" dirty="0" smtClean="0">
                <a:solidFill>
                  <a:srgbClr val="0070C0"/>
                </a:solidFill>
              </a:rPr>
              <a:t> до 2030 р. (ВООЗ)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r>
              <a:rPr lang="uk-UA" sz="1700" dirty="0" smtClean="0">
                <a:solidFill>
                  <a:srgbClr val="0070C0"/>
                </a:solidFill>
              </a:rPr>
              <a:t>- Вступ;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Зміст проблеми та обґрунтування необхідності її розв'язання;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Цілі і завдання програми;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Терміни та етапи реалізації програми;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Заходи програми (з відповідним бюджетом, зазвичай відображаються у додатку);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Механізми реалізації програми;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Організація управління та контроль за ходом реалізації програми;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Очікувана ефективність;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uk-UA" sz="1700" dirty="0" smtClean="0">
                <a:solidFill>
                  <a:srgbClr val="0070C0"/>
                </a:solidFill>
              </a:rPr>
              <a:t>- Додатки.</a:t>
            </a:r>
            <a:endParaRPr lang="ru-RU" sz="17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b="0" i="1" dirty="0" smtClean="0">
                <a:solidFill>
                  <a:srgbClr val="0070C0"/>
                </a:solidFill>
              </a:rPr>
              <a:t>Структура і зміст регіональної програми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r>
              <a:rPr lang="uk-UA" sz="1600" i="1" dirty="0" smtClean="0">
                <a:solidFill>
                  <a:srgbClr val="FF0000"/>
                </a:solidFill>
              </a:rPr>
              <a:t>Основною метою регіональної  програми</a:t>
            </a:r>
            <a:r>
              <a:rPr lang="uk-UA" sz="1600" dirty="0" smtClean="0">
                <a:solidFill>
                  <a:srgbClr val="FF0000"/>
                </a:solidFill>
              </a:rPr>
              <a:t> повинні бути заходи спрямовані на уповільнення темпів зростання розповсюдження (або стабілізація </a:t>
            </a:r>
            <a:r>
              <a:rPr lang="uk-UA" sz="1600" dirty="0" err="1" smtClean="0">
                <a:solidFill>
                  <a:srgbClr val="FF0000"/>
                </a:solidFill>
              </a:rPr>
              <a:t>епідситуації</a:t>
            </a:r>
            <a:r>
              <a:rPr lang="uk-UA" sz="1600" dirty="0" smtClean="0">
                <a:solidFill>
                  <a:srgbClr val="FF0000"/>
                </a:solidFill>
              </a:rPr>
              <a:t>) ВІЛ-інфекції та супутніх захворювань (туберкульоз, ІПСШ, гепатити, наркоманія) шляхом організації своєчасної діагностики, </a:t>
            </a:r>
            <a:r>
              <a:rPr lang="en-US" sz="1600" dirty="0" smtClean="0">
                <a:solidFill>
                  <a:srgbClr val="FF0000"/>
                </a:solidFill>
              </a:rPr>
              <a:t>a</a:t>
            </a:r>
            <a:r>
              <a:rPr lang="uk-UA" sz="1600" dirty="0" err="1" smtClean="0">
                <a:solidFill>
                  <a:srgbClr val="FF0000"/>
                </a:solidFill>
              </a:rPr>
              <a:t>декватного</a:t>
            </a:r>
            <a:r>
              <a:rPr lang="uk-UA" sz="1600" dirty="0" smtClean="0">
                <a:solidFill>
                  <a:srgbClr val="FF0000"/>
                </a:solidFill>
              </a:rPr>
              <a:t> лікування, що призведе до збільшення якості та тривалості життя, зниження </a:t>
            </a:r>
            <a:r>
              <a:rPr lang="uk-UA" sz="1600" dirty="0" err="1" smtClean="0">
                <a:solidFill>
                  <a:srgbClr val="FF0000"/>
                </a:solidFill>
              </a:rPr>
              <a:t>інвалідизації</a:t>
            </a:r>
            <a:r>
              <a:rPr lang="uk-UA" sz="1600" dirty="0" smtClean="0">
                <a:solidFill>
                  <a:srgbClr val="FF0000"/>
                </a:solidFill>
              </a:rPr>
              <a:t> хворих на ВІЛ-інфекцію та супутніми захворюваннями.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0070C0"/>
                </a:solidFill>
              </a:rPr>
              <a:t>                           Мета регіональної програми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Удосконалення механізмів міжвідомчої і </a:t>
            </a:r>
            <a:r>
              <a:rPr lang="uk-UA" sz="1600" dirty="0" err="1" smtClean="0">
                <a:solidFill>
                  <a:srgbClr val="0070C0"/>
                </a:solidFill>
              </a:rPr>
              <a:t>міжсекторальної</a:t>
            </a:r>
            <a:r>
              <a:rPr lang="uk-UA" sz="1600" dirty="0" smtClean="0">
                <a:solidFill>
                  <a:srgbClr val="0070C0"/>
                </a:solidFill>
              </a:rPr>
              <a:t> координації здійснення заходів з протидії 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.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Забезпечення дієвості  програм і заходів з протидії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Удосконалення нормативної бази у сфері протидії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 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Зміцнення кадрового потенціалу і матеріально-технічної бази закладів охорони здоров’я, що надають допомогу людям, які живуть з ВІЛ Розвиток системи моніторингу та оцінки ефективності заходів протидії епідемії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, що проводяться на національному і регіональному рівні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 Підготовка фахівців з актуальних питань протидії ВІЛ-інфекції/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 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Формування толерантного ставлення до людей, які живуть з ВІЛ, та представників груп підвищеного ризику щодо інфікування ВІЛ.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Розроблення, виготовлення та розповсюдження соціальної реклами, просвітницьких програм з формування здорового способу життя.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 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                                 </a:t>
            </a:r>
            <a:r>
              <a:rPr lang="uk-UA" sz="1800" dirty="0" smtClean="0">
                <a:solidFill>
                  <a:srgbClr val="0070C0"/>
                </a:solidFill>
              </a:rPr>
              <a:t>Заходи регіональної програми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Autofit/>
          </a:bodyPr>
          <a:lstStyle/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Забезпечення програмами профілактики ВІЛ представників груп підвищеного ризику щодо інфікування ВІЛ та їх статевих партнерів, а також ув’язнених.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Профілактика інфікування ВІЛ на робочому місці, насамперед для медичних працівників 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Забезпечення вільного доступу засуджених та осіб, узятих під варту, до безоплатного консультування та тестування на ВІЛ-інфекцію.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Профілактика захворюваності на вірусні гепатити В і С, інфекції, що передаються статевим шляхом, для представників груп підвищеного ризику щодо інфікування ВІЛ та ВІЛ-інфікованих. 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Забезпечення лабораторного супроводу лікування ВІЛ-інфекції, формування позитивного ставлення до </a:t>
            </a:r>
            <a:r>
              <a:rPr lang="uk-UA" sz="1600" dirty="0" err="1" smtClean="0">
                <a:solidFill>
                  <a:srgbClr val="0070C0"/>
                </a:solidFill>
              </a:rPr>
              <a:t>антиретровірусної</a:t>
            </a:r>
            <a:r>
              <a:rPr lang="uk-UA" sz="1600" dirty="0" smtClean="0">
                <a:solidFill>
                  <a:srgbClr val="0070C0"/>
                </a:solidFill>
              </a:rPr>
              <a:t> терапії Забезпечення доступу до безперервної </a:t>
            </a:r>
            <a:r>
              <a:rPr lang="uk-UA" sz="1600" dirty="0" err="1" smtClean="0">
                <a:solidFill>
                  <a:srgbClr val="0070C0"/>
                </a:solidFill>
              </a:rPr>
              <a:t>антиретровірусної</a:t>
            </a:r>
            <a:r>
              <a:rPr lang="uk-UA" sz="1600" dirty="0" smtClean="0">
                <a:solidFill>
                  <a:srgbClr val="0070C0"/>
                </a:solidFill>
              </a:rPr>
              <a:t> терапії для хворих на ВІЛ-інфекцію, які цього потребують. 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Забезпечення охоплення послугами з догляду та підтримки ВІЛ-інфікованих осіб. </a:t>
            </a:r>
            <a:endParaRPr lang="ru-RU" sz="1600" dirty="0" smtClean="0">
              <a:solidFill>
                <a:srgbClr val="0070C0"/>
              </a:solidFill>
            </a:endParaRPr>
          </a:p>
          <a:p>
            <a:pPr lvl="0"/>
            <a:r>
              <a:rPr lang="uk-UA" sz="1600" dirty="0" smtClean="0">
                <a:solidFill>
                  <a:srgbClr val="0070C0"/>
                </a:solidFill>
              </a:rPr>
              <a:t>Забезпечення профілактики та лікування ТБ у ВІЛ-інфікованих засуджених та осіб узятих під варту.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                  </a:t>
            </a:r>
            <a:r>
              <a:rPr lang="uk-UA" sz="1800" dirty="0" smtClean="0">
                <a:solidFill>
                  <a:srgbClr val="0070C0"/>
                </a:solidFill>
              </a:rPr>
              <a:t>Заходи регіональної програми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684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Підготовка регіональної програми з ВІЛ/СНІДу та планів   по  установах ДПтС України</vt:lpstr>
      <vt:lpstr>              Засади щодо підготовки</vt:lpstr>
      <vt:lpstr>             Пакет послуг щодо протидії  ВІЛ-інфекції/СНІДу (УНП ООН, Міжнародна організація праці, UNAIDS, Об’єднана  програма ООН)</vt:lpstr>
      <vt:lpstr>                      Продовження слайду</vt:lpstr>
      <vt:lpstr>                         Індикатори до 2030 р. (ВООЗ)</vt:lpstr>
      <vt:lpstr>Структура і зміст регіональної програми </vt:lpstr>
      <vt:lpstr>                           Мета регіональної програми</vt:lpstr>
      <vt:lpstr>                                 Заходи регіональної програми</vt:lpstr>
      <vt:lpstr>                  Заходи регіональної програми</vt:lpstr>
      <vt:lpstr>                              Завдання та заходи програми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регіональної програми з ВІЛ/СНІДу та планів   по  установах ДПтС України</dc:title>
  <cp:lastModifiedBy>Anatoliy</cp:lastModifiedBy>
  <cp:revision>7</cp:revision>
  <dcterms:modified xsi:type="dcterms:W3CDTF">2015-09-27T18:26:11Z</dcterms:modified>
</cp:coreProperties>
</file>