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584175"/>
          </a:xfrm>
        </p:spPr>
        <p:txBody>
          <a:bodyPr>
            <a:normAutofit/>
          </a:bodyPr>
          <a:lstStyle/>
          <a:p>
            <a:r>
              <a:rPr lang="uk-UA" sz="1800" dirty="0" err="1" smtClean="0">
                <a:solidFill>
                  <a:srgbClr val="0070C0"/>
                </a:solidFill>
              </a:rPr>
              <a:t>Епідситуація</a:t>
            </a:r>
            <a:r>
              <a:rPr lang="uk-UA" sz="1800" dirty="0" smtClean="0">
                <a:solidFill>
                  <a:srgbClr val="0070C0"/>
                </a:solidFill>
              </a:rPr>
              <a:t> з ВІЛ/</a:t>
            </a:r>
            <a:r>
              <a:rPr lang="uk-UA" sz="1800" dirty="0" err="1" smtClean="0">
                <a:solidFill>
                  <a:srgbClr val="0070C0"/>
                </a:solidFill>
              </a:rPr>
              <a:t>СНІДу</a:t>
            </a:r>
            <a:r>
              <a:rPr lang="uk-UA" sz="1800" dirty="0" smtClean="0">
                <a:solidFill>
                  <a:srgbClr val="0070C0"/>
                </a:solidFill>
              </a:rPr>
              <a:t> в Україні та установах </a:t>
            </a:r>
            <a:r>
              <a:rPr lang="uk-UA" sz="1800" dirty="0" err="1" smtClean="0">
                <a:solidFill>
                  <a:srgbClr val="0070C0"/>
                </a:solidFill>
              </a:rPr>
              <a:t>ДПтС</a:t>
            </a:r>
            <a:r>
              <a:rPr lang="uk-UA" sz="1800" dirty="0" smtClean="0">
                <a:solidFill>
                  <a:srgbClr val="0070C0"/>
                </a:solidFill>
              </a:rPr>
              <a:t> України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Кожан Н.Є., </a:t>
            </a:r>
            <a:r>
              <a:rPr lang="uk-UA" sz="1600" dirty="0" err="1" smtClean="0">
                <a:solidFill>
                  <a:srgbClr val="0070C0"/>
                </a:solidFill>
              </a:rPr>
              <a:t>к.м.н</a:t>
            </a:r>
            <a:r>
              <a:rPr lang="uk-UA" sz="1600" dirty="0" smtClean="0">
                <a:solidFill>
                  <a:srgbClr val="0070C0"/>
                </a:solidFill>
              </a:rPr>
              <a:t>., Заслужений лікар України</a:t>
            </a:r>
            <a:r>
              <a:rPr lang="ru-RU" sz="16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uk-UA" sz="1600" dirty="0" smtClean="0">
                <a:solidFill>
                  <a:srgbClr val="0070C0"/>
                </a:solidFill>
              </a:rPr>
              <a:t>к</a:t>
            </a:r>
            <a:r>
              <a:rPr lang="uk-UA" sz="1600" dirty="0" smtClean="0">
                <a:solidFill>
                  <a:srgbClr val="0070C0"/>
                </a:solidFill>
              </a:rPr>
              <a:t>онсультант </a:t>
            </a:r>
            <a:r>
              <a:rPr lang="en-US" sz="1600" dirty="0" smtClean="0">
                <a:solidFill>
                  <a:srgbClr val="0070C0"/>
                </a:solidFill>
              </a:rPr>
              <a:t>UNODC</a:t>
            </a:r>
            <a:endParaRPr lang="uk-UA" sz="1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900" dirty="0" smtClean="0">
                <a:solidFill>
                  <a:srgbClr val="0070C0"/>
                </a:solidFill>
              </a:rPr>
              <a:t>За період 1987–2014 рр. в Україні зареєстровано 264489 ВІЛ-інфікованих осіб, 75577 хворих на СНІД та 35425 померлих від захворювань, зумовлених </a:t>
            </a:r>
            <a:r>
              <a:rPr lang="uk-UA" sz="1900" dirty="0" err="1" smtClean="0">
                <a:solidFill>
                  <a:srgbClr val="0070C0"/>
                </a:solidFill>
              </a:rPr>
              <a:t>СНІДом</a:t>
            </a:r>
            <a:r>
              <a:rPr lang="uk-UA" sz="1900" dirty="0" smtClean="0">
                <a:solidFill>
                  <a:srgbClr val="0070C0"/>
                </a:solidFill>
              </a:rPr>
              <a:t>. </a:t>
            </a:r>
            <a:endParaRPr lang="en-US" sz="1900" dirty="0" smtClean="0">
              <a:solidFill>
                <a:srgbClr val="0070C0"/>
              </a:solidFill>
            </a:endParaRPr>
          </a:p>
          <a:p>
            <a:endParaRPr lang="en-US" sz="1900" dirty="0" smtClean="0">
              <a:solidFill>
                <a:srgbClr val="0070C0"/>
              </a:solidFill>
            </a:endParaRPr>
          </a:p>
          <a:p>
            <a:r>
              <a:rPr lang="uk-UA" sz="1900" dirty="0" smtClean="0">
                <a:solidFill>
                  <a:srgbClr val="0070C0"/>
                </a:solidFill>
              </a:rPr>
              <a:t>Станом на 01.01.2015 </a:t>
            </a:r>
            <a:r>
              <a:rPr lang="uk-UA" sz="1900" dirty="0" err="1" smtClean="0">
                <a:solidFill>
                  <a:srgbClr val="0070C0"/>
                </a:solidFill>
              </a:rPr>
              <a:t>на</a:t>
            </a:r>
            <a:r>
              <a:rPr lang="uk-UA" sz="1900" dirty="0" smtClean="0">
                <a:solidFill>
                  <a:srgbClr val="0070C0"/>
                </a:solidFill>
              </a:rPr>
              <a:t> обліку знаходилось 137970 ВІЛ-позитивних громадян України (322,5 на 100 тис. населення), у тому числі 33279 хворих на СНІД (77,8 на 100 тис. населення). </a:t>
            </a:r>
            <a:endParaRPr lang="en-US" sz="1900" dirty="0" smtClean="0">
              <a:solidFill>
                <a:srgbClr val="0070C0"/>
              </a:solidFill>
            </a:endParaRPr>
          </a:p>
          <a:p>
            <a:endParaRPr lang="en-US" sz="1900" dirty="0" smtClean="0">
              <a:solidFill>
                <a:srgbClr val="0070C0"/>
              </a:solidFill>
            </a:endParaRPr>
          </a:p>
          <a:p>
            <a:r>
              <a:rPr lang="uk-UA" sz="1900" dirty="0" smtClean="0">
                <a:solidFill>
                  <a:srgbClr val="0070C0"/>
                </a:solidFill>
              </a:rPr>
              <a:t>За 2014 рік в Україні зареєстровано 19273 нових випадків інфікування ВІЛ та 9844 випадки вперше в житті встановлених випадків СНІД. </a:t>
            </a:r>
            <a:endParaRPr lang="ru-RU" sz="1900" dirty="0" smtClean="0">
              <a:solidFill>
                <a:srgbClr val="0070C0"/>
              </a:solidFill>
            </a:endParaRPr>
          </a:p>
          <a:p>
            <a:endParaRPr lang="ru-RU" sz="19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</a:t>
            </a:r>
            <a:r>
              <a:rPr lang="ru-RU" sz="1800" dirty="0" err="1" smtClean="0">
                <a:solidFill>
                  <a:srgbClr val="0070C0"/>
                </a:solidFill>
              </a:rPr>
              <a:t>Епідситуація</a:t>
            </a:r>
            <a:r>
              <a:rPr lang="ru-RU" sz="1800" dirty="0" smtClean="0">
                <a:solidFill>
                  <a:srgbClr val="0070C0"/>
                </a:solidFill>
              </a:rPr>
              <a:t> в </a:t>
            </a:r>
            <a:r>
              <a:rPr lang="ru-RU" sz="1800" dirty="0" err="1" smtClean="0">
                <a:solidFill>
                  <a:srgbClr val="0070C0"/>
                </a:solidFill>
              </a:rPr>
              <a:t>Україні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090459"/>
          </a:xfrm>
        </p:spPr>
        <p:txBody>
          <a:bodyPr/>
          <a:lstStyle/>
          <a:p>
            <a:r>
              <a:rPr lang="uk-UA" sz="1600" dirty="0" smtClean="0">
                <a:solidFill>
                  <a:srgbClr val="0070C0"/>
                </a:solidFill>
              </a:rPr>
              <a:t>Показники захворюваності на ВІЛ-інфекцію в </a:t>
            </a:r>
            <a:r>
              <a:rPr lang="uk-UA" sz="1600" dirty="0" smtClean="0">
                <a:solidFill>
                  <a:srgbClr val="0070C0"/>
                </a:solidFill>
              </a:rPr>
              <a:t>Одеській (57,1), Дніпропетровській (52,4), Миколаївській (51,0), Донецькій (48,3) </a:t>
            </a:r>
            <a:r>
              <a:rPr lang="uk-UA" sz="1600" dirty="0" smtClean="0">
                <a:solidFill>
                  <a:srgbClr val="0070C0"/>
                </a:solidFill>
              </a:rPr>
              <a:t>областях перевищують середній аналогічний показник у цілому по </a:t>
            </a:r>
            <a:r>
              <a:rPr lang="uk-UA" sz="1600" dirty="0" smtClean="0">
                <a:solidFill>
                  <a:srgbClr val="0070C0"/>
                </a:solidFill>
              </a:rPr>
              <a:t>країні</a:t>
            </a:r>
            <a:r>
              <a:rPr lang="en-US" sz="1600" dirty="0" smtClean="0">
                <a:solidFill>
                  <a:srgbClr val="0070C0"/>
                </a:solidFill>
              </a:rPr>
              <a:t> (2</a:t>
            </a:r>
            <a:r>
              <a:rPr lang="ru-RU" sz="1600" dirty="0" smtClean="0">
                <a:solidFill>
                  <a:srgbClr val="0070C0"/>
                </a:solidFill>
              </a:rPr>
              <a:t>4,2 на 100 тис</a:t>
            </a:r>
            <a:r>
              <a:rPr lang="uk-UA" sz="1600" dirty="0" smtClean="0">
                <a:solidFill>
                  <a:srgbClr val="0070C0"/>
                </a:solidFill>
              </a:rPr>
              <a:t>. за 6 мес. 2014 р.)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Від’ємні </a:t>
            </a:r>
            <a:r>
              <a:rPr lang="uk-UA" sz="1600" dirty="0" smtClean="0">
                <a:solidFill>
                  <a:srgbClr val="0070C0"/>
                </a:solidFill>
              </a:rPr>
              <a:t>темпи приросту даного показника зафіксовано у Волинській, Житомирській, Закарпатській, Запорізькій, Луганській, Львівській, Полтавській, Сумській, Тернопільській, Харківській та Херсонській областях</a:t>
            </a:r>
            <a:r>
              <a:rPr lang="uk-UA" sz="1600" dirty="0" smtClean="0">
                <a:solidFill>
                  <a:srgbClr val="0070C0"/>
                </a:solidFill>
              </a:rPr>
              <a:t>.</a:t>
            </a:r>
            <a:r>
              <a:rPr lang="uk-UA" sz="1600" dirty="0" smtClean="0"/>
              <a:t> </a:t>
            </a:r>
            <a:endParaRPr lang="uk-UA" sz="1600" dirty="0" smtClean="0"/>
          </a:p>
          <a:p>
            <a:endParaRPr lang="uk-UA" sz="1600" dirty="0" smtClean="0"/>
          </a:p>
          <a:p>
            <a:r>
              <a:rPr lang="uk-UA" sz="1600" dirty="0" smtClean="0">
                <a:solidFill>
                  <a:srgbClr val="0070C0"/>
                </a:solidFill>
              </a:rPr>
              <a:t>Протягом </a:t>
            </a:r>
            <a:r>
              <a:rPr lang="uk-UA" sz="1600" dirty="0" smtClean="0">
                <a:solidFill>
                  <a:srgbClr val="0070C0"/>
                </a:solidFill>
              </a:rPr>
              <a:t>першого півріччя 2014 р. зареєстровано 5 306 вперше виявлених випадків 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проти 4 952 випадків за відповідний період 2013р. </a:t>
            </a:r>
            <a:endParaRPr lang="ru-RU" sz="1600" dirty="0" smtClean="0">
              <a:solidFill>
                <a:srgbClr val="0070C0"/>
              </a:solidFill>
            </a:endParaRP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37" y="1843087"/>
            <a:ext cx="458152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r>
              <a:rPr lang="uk-UA" sz="1600" dirty="0" smtClean="0">
                <a:solidFill>
                  <a:srgbClr val="0070C0"/>
                </a:solidFill>
              </a:rPr>
              <a:t>Протягом 2014 року в Україні померло від причин, пов’язаних з ВІЛ, 5893 особи, в тому числі від </a:t>
            </a:r>
            <a:r>
              <a:rPr lang="uk-UA" sz="1600" dirty="0" err="1" smtClean="0">
                <a:solidFill>
                  <a:srgbClr val="0070C0"/>
                </a:solidFill>
              </a:rPr>
              <a:t>СНІДу</a:t>
            </a:r>
            <a:r>
              <a:rPr lang="uk-UA" sz="1600" dirty="0" smtClean="0">
                <a:solidFill>
                  <a:srgbClr val="0070C0"/>
                </a:solidFill>
              </a:rPr>
              <a:t> – 3426 осіб (8,0 на 100 тис. населення</a:t>
            </a:r>
            <a:r>
              <a:rPr lang="uk-UA" sz="1600" dirty="0" smtClean="0">
                <a:solidFill>
                  <a:srgbClr val="0070C0"/>
                </a:solidFill>
              </a:rPr>
              <a:t>).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Кількість ВІЛ-позитивних дітей, народжених ВІЛ-позитивними жінками, які перебувають на обліку щорічно зростає: з 2418 дітей у 2009 році до 3129 у 2013 році. </a:t>
            </a:r>
            <a:endParaRPr lang="uk-UA" sz="1600" dirty="0" smtClean="0">
              <a:solidFill>
                <a:srgbClr val="0070C0"/>
              </a:solidFill>
            </a:endParaRP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В </a:t>
            </a:r>
            <a:r>
              <a:rPr lang="uk-UA" sz="1600" dirty="0" smtClean="0">
                <a:solidFill>
                  <a:srgbClr val="0070C0"/>
                </a:solidFill>
              </a:rPr>
              <a:t>Україні оціночна кількість вагітних, які вживають наркотики ін’єкційним шляхом, 2600 осіб, кількість ВІЛ-інфікованих вагітних, що інфікувалися внаслідок вживання наркотичних речовин ін’єкційним шляхом, складає 1225 осіб. </a:t>
            </a:r>
            <a:endParaRPr lang="uk-UA" sz="1600" dirty="0" smtClean="0">
              <a:solidFill>
                <a:srgbClr val="0070C0"/>
              </a:solidFill>
            </a:endParaRP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Зважаючи </a:t>
            </a:r>
            <a:r>
              <a:rPr lang="uk-UA" sz="1600" dirty="0" smtClean="0">
                <a:solidFill>
                  <a:srgbClr val="0070C0"/>
                </a:solidFill>
              </a:rPr>
              <a:t>на те, що рівень передачі ВІЛ від </a:t>
            </a:r>
            <a:r>
              <a:rPr lang="uk-UA" sz="1600" dirty="0" err="1" smtClean="0">
                <a:solidFill>
                  <a:srgbClr val="0070C0"/>
                </a:solidFill>
              </a:rPr>
              <a:t>наркозалежної</a:t>
            </a:r>
            <a:r>
              <a:rPr lang="uk-UA" sz="1600" dirty="0" smtClean="0">
                <a:solidFill>
                  <a:srgbClr val="0070C0"/>
                </a:solidFill>
              </a:rPr>
              <a:t> вагітної до дитини становить близько 11%, розрахункова кількість новонароджених, які інфікуються ВІЛ від матерів, щорічно може складати близько 135 осіб. </a:t>
            </a:r>
            <a:endParaRPr lang="ru-RU" sz="16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600" dirty="0" smtClean="0">
                <a:solidFill>
                  <a:srgbClr val="0070C0"/>
                </a:solidFill>
              </a:rPr>
              <a:t>Протягом 2014 року обстежено на ВІЛ 50449 ув’язнених (з них швидкими тестами 47190, що становить 93,5%). </a:t>
            </a:r>
            <a:endParaRPr lang="uk-UA" sz="1600" dirty="0" smtClean="0">
              <a:solidFill>
                <a:srgbClr val="0070C0"/>
              </a:solidFill>
            </a:endParaRP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В</a:t>
            </a:r>
            <a:r>
              <a:rPr lang="uk-UA" sz="1600" dirty="0" smtClean="0">
                <a:solidFill>
                  <a:srgbClr val="0070C0"/>
                </a:solidFill>
              </a:rPr>
              <a:t>иявлені </a:t>
            </a:r>
            <a:r>
              <a:rPr lang="uk-UA" sz="1600" dirty="0" smtClean="0">
                <a:solidFill>
                  <a:srgbClr val="0070C0"/>
                </a:solidFill>
              </a:rPr>
              <a:t>серологічні маркери ВІЛ у 2337 (5,0% від кількості обстежень швидкими тестами</a:t>
            </a:r>
            <a:r>
              <a:rPr lang="uk-UA" sz="1600" dirty="0" smtClean="0">
                <a:solidFill>
                  <a:srgbClr val="0070C0"/>
                </a:solidFill>
              </a:rPr>
              <a:t>).</a:t>
            </a: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Станом на 01.01.2015 р. в місцях позбавлення волі перебувало 3830 ув’язнених зі статусом «ВІЛ</a:t>
            </a:r>
            <a:r>
              <a:rPr lang="uk-UA" sz="1600" dirty="0" smtClean="0">
                <a:solidFill>
                  <a:srgbClr val="0070C0"/>
                </a:solidFill>
              </a:rPr>
              <a:t>».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Узято під нагляд протягом року 3150 ВІЛ інфікованих, з них уперше виявлено </a:t>
            </a:r>
            <a:r>
              <a:rPr lang="uk-UA" sz="1600" dirty="0" smtClean="0">
                <a:solidFill>
                  <a:srgbClr val="0070C0"/>
                </a:solidFill>
              </a:rPr>
              <a:t>1529. </a:t>
            </a: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Серед тих, які перебували під наглядом (3830 осіб) </a:t>
            </a:r>
            <a:r>
              <a:rPr lang="uk-UA" sz="1600" dirty="0" err="1" smtClean="0">
                <a:solidFill>
                  <a:srgbClr val="0070C0"/>
                </a:solidFill>
              </a:rPr>
              <a:t>парантеральний</a:t>
            </a:r>
            <a:r>
              <a:rPr lang="uk-UA" sz="1600" dirty="0" smtClean="0">
                <a:solidFill>
                  <a:srgbClr val="0070C0"/>
                </a:solidFill>
              </a:rPr>
              <a:t> шлях передачі констатовано у 78,1% ВІЛ інфікованих.  </a:t>
            </a:r>
            <a:endParaRPr lang="ru-RU" sz="1600" dirty="0" smtClean="0">
              <a:solidFill>
                <a:srgbClr val="0070C0"/>
              </a:solidFill>
            </a:endParaRP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0070C0"/>
                </a:solidFill>
              </a:rPr>
              <a:t>              </a:t>
            </a:r>
            <a:r>
              <a:rPr lang="uk-UA" sz="1800" dirty="0" err="1" smtClean="0">
                <a:solidFill>
                  <a:srgbClr val="0070C0"/>
                </a:solidFill>
              </a:rPr>
              <a:t>Епідситуація</a:t>
            </a:r>
            <a:r>
              <a:rPr lang="uk-UA" sz="1800" dirty="0" smtClean="0">
                <a:solidFill>
                  <a:srgbClr val="0070C0"/>
                </a:solidFill>
              </a:rPr>
              <a:t> в установах </a:t>
            </a:r>
            <a:r>
              <a:rPr lang="uk-UA" sz="1800" dirty="0" err="1" smtClean="0">
                <a:solidFill>
                  <a:srgbClr val="0070C0"/>
                </a:solidFill>
              </a:rPr>
              <a:t>ДПтС</a:t>
            </a:r>
            <a:r>
              <a:rPr lang="uk-UA" sz="1800" dirty="0" smtClean="0">
                <a:solidFill>
                  <a:srgbClr val="0070C0"/>
                </a:solidFill>
              </a:rPr>
              <a:t> України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93915"/>
          </a:xfrm>
        </p:spPr>
        <p:txBody>
          <a:bodyPr/>
          <a:lstStyle/>
          <a:p>
            <a:r>
              <a:rPr lang="uk-UA" sz="1600" dirty="0" smtClean="0">
                <a:solidFill>
                  <a:srgbClr val="0070C0"/>
                </a:solidFill>
              </a:rPr>
              <a:t>Основний шлях передачі ВІЛ інфекції серед осіб уперше виявлених зі статусом «ВІЛ» (1529 осіб) – </a:t>
            </a:r>
            <a:r>
              <a:rPr lang="uk-UA" sz="1600" dirty="0" err="1" smtClean="0">
                <a:solidFill>
                  <a:srgbClr val="0070C0"/>
                </a:solidFill>
              </a:rPr>
              <a:t>парантеральний</a:t>
            </a:r>
            <a:r>
              <a:rPr lang="uk-UA" sz="1600" dirty="0" smtClean="0">
                <a:solidFill>
                  <a:srgbClr val="0070C0"/>
                </a:solidFill>
              </a:rPr>
              <a:t> (82,0%). </a:t>
            </a:r>
            <a:endParaRPr lang="uk-UA" sz="1600" dirty="0" smtClean="0">
              <a:solidFill>
                <a:srgbClr val="0070C0"/>
              </a:solidFill>
            </a:endParaRP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Станом </a:t>
            </a:r>
            <a:r>
              <a:rPr lang="uk-UA" sz="1600" dirty="0" smtClean="0">
                <a:solidFill>
                  <a:srgbClr val="0070C0"/>
                </a:solidFill>
              </a:rPr>
              <a:t>на 01.07.2015 р. отримують </a:t>
            </a:r>
            <a:r>
              <a:rPr lang="uk-UA" sz="1600" dirty="0" err="1" smtClean="0">
                <a:solidFill>
                  <a:srgbClr val="0070C0"/>
                </a:solidFill>
              </a:rPr>
              <a:t>антиретровірусну</a:t>
            </a:r>
            <a:r>
              <a:rPr lang="uk-UA" sz="1600" dirty="0" smtClean="0">
                <a:solidFill>
                  <a:srgbClr val="0070C0"/>
                </a:solidFill>
              </a:rPr>
              <a:t> терапію </a:t>
            </a:r>
            <a:r>
              <a:rPr lang="uk-UA" sz="1600" dirty="0" smtClean="0">
                <a:solidFill>
                  <a:srgbClr val="0070C0"/>
                </a:solidFill>
              </a:rPr>
              <a:t>1808 </a:t>
            </a:r>
            <a:r>
              <a:rPr lang="uk-UA" sz="1600" dirty="0" smtClean="0">
                <a:solidFill>
                  <a:srgbClr val="0070C0"/>
                </a:solidFill>
              </a:rPr>
              <a:t>ВІЛ інфікованих. </a:t>
            </a:r>
            <a:endParaRPr lang="uk-UA" sz="1600" dirty="0" smtClean="0">
              <a:solidFill>
                <a:srgbClr val="0070C0"/>
              </a:solidFill>
            </a:endParaRP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Питома </a:t>
            </a:r>
            <a:r>
              <a:rPr lang="uk-UA" sz="1600" dirty="0" smtClean="0">
                <a:solidFill>
                  <a:srgbClr val="0070C0"/>
                </a:solidFill>
              </a:rPr>
              <a:t>вага ВІЛ інфікованих у відношенні до загальної кількості засуджених та осіб, узятих під варту станом на 01.07.2015 р становила </a:t>
            </a:r>
            <a:r>
              <a:rPr lang="uk-UA" sz="1600" b="1" dirty="0" smtClean="0">
                <a:solidFill>
                  <a:srgbClr val="0070C0"/>
                </a:solidFill>
              </a:rPr>
              <a:t>4,6%</a:t>
            </a:r>
            <a:r>
              <a:rPr lang="uk-UA" sz="1600" dirty="0" smtClean="0">
                <a:solidFill>
                  <a:srgbClr val="0070C0"/>
                </a:solidFill>
              </a:rPr>
              <a:t>  </a:t>
            </a:r>
            <a:r>
              <a:rPr lang="uk-UA" sz="1600" dirty="0" smtClean="0">
                <a:solidFill>
                  <a:srgbClr val="0070C0"/>
                </a:solidFill>
              </a:rPr>
              <a:t>.</a:t>
            </a:r>
            <a:endParaRPr lang="ru-RU" sz="1600" dirty="0" smtClean="0">
              <a:solidFill>
                <a:srgbClr val="0070C0"/>
              </a:solidFill>
            </a:endParaRP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476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Епідситуація з ВІЛ/СНІДу в Україні та установах ДПтС України</vt:lpstr>
      <vt:lpstr>         Епідситуація в Україні</vt:lpstr>
      <vt:lpstr>Слайд 3</vt:lpstr>
      <vt:lpstr>Слайд 4</vt:lpstr>
      <vt:lpstr>    </vt:lpstr>
      <vt:lpstr>              Епідситуація в установах ДПтС України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Епідситуація з ВІЛ/СНІДУ в Україні та установах ДПтС України</dc:title>
  <cp:lastModifiedBy>Anatoliy</cp:lastModifiedBy>
  <cp:revision>5</cp:revision>
  <dcterms:modified xsi:type="dcterms:W3CDTF">2015-09-27T19:30:59Z</dcterms:modified>
</cp:coreProperties>
</file>